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  <p:sldId id="268" r:id="rId13"/>
    <p:sldId id="267" r:id="rId14"/>
    <p:sldId id="269" r:id="rId15"/>
    <p:sldId id="272" r:id="rId16"/>
    <p:sldId id="274" r:id="rId17"/>
    <p:sldId id="275" r:id="rId18"/>
    <p:sldId id="276" r:id="rId19"/>
    <p:sldId id="277" r:id="rId20"/>
    <p:sldId id="278" r:id="rId21"/>
    <p:sldId id="283" r:id="rId22"/>
    <p:sldId id="284" r:id="rId23"/>
    <p:sldId id="285" r:id="rId24"/>
    <p:sldId id="279" r:id="rId25"/>
    <p:sldId id="286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4"/>
    <p:restoredTop sz="94765"/>
  </p:normalViewPr>
  <p:slideViewPr>
    <p:cSldViewPr snapToGrid="0">
      <p:cViewPr varScale="1">
        <p:scale>
          <a:sx n="141" d="100"/>
          <a:sy n="141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7341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9810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9783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621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PT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048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40223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5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1378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86064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3526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5F1AB42-0F3A-364C-979E-FE8D6E96D14A}" type="datetimeFigureOut">
              <a:rPr lang="en-PT" smtClean="0"/>
              <a:t>22/11/2023</a:t>
            </a:fld>
            <a:endParaRPr lang="en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PT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F59AAF7-078A-B44E-9918-0D8B5BAA5313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807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MMA" TargetMode="External"/><Relationship Id="rId2" Type="http://schemas.openxmlformats.org/officeDocument/2006/relationships/hyperlink" Target="https://www.kaggle.com/datasets/debajyotipodder/co2-emission-by-vehicles?select=CO2+Emissions_Canada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B5B5-0946-9781-11DF-82A4DCA04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Checkpoint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304BE-A4CF-7BEC-D768-1C085E60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480" y="3707253"/>
            <a:ext cx="7891272" cy="1069848"/>
          </a:xfrm>
        </p:spPr>
        <p:txBody>
          <a:bodyPr>
            <a:normAutofit/>
          </a:bodyPr>
          <a:lstStyle/>
          <a:p>
            <a:r>
              <a:rPr lang="en-PT" dirty="0"/>
              <a:t>Dados e Aprendizagem Automática</a:t>
            </a:r>
          </a:p>
        </p:txBody>
      </p:sp>
      <p:pic>
        <p:nvPicPr>
          <p:cNvPr id="5" name="Picture 4" descr="A white lines on a brown background&#10;&#10;Description automatically generated">
            <a:extLst>
              <a:ext uri="{FF2B5EF4-FFF2-40B4-BE49-F238E27FC236}">
                <a16:creationId xmlns:a16="http://schemas.microsoft.com/office/drawing/2014/main" id="{428E123F-022B-DA0B-AFEF-7FED43A1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571500"/>
            <a:ext cx="19685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B9FEC-CE3D-3EB5-0A5D-4D315FAA03F0}"/>
              </a:ext>
            </a:extLst>
          </p:cNvPr>
          <p:cNvSpPr txBox="1"/>
          <p:nvPr/>
        </p:nvSpPr>
        <p:spPr>
          <a:xfrm>
            <a:off x="1051560" y="4728589"/>
            <a:ext cx="3273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Millena</a:t>
            </a:r>
            <a:r>
              <a:rPr lang="en-GB" dirty="0"/>
              <a:t> Santos (PG54107)</a:t>
            </a:r>
          </a:p>
          <a:p>
            <a:r>
              <a:rPr lang="en-GB" dirty="0"/>
              <a:t>Rita </a:t>
            </a:r>
            <a:r>
              <a:rPr lang="en-GB" dirty="0" err="1"/>
              <a:t>Vaz</a:t>
            </a:r>
            <a:r>
              <a:rPr lang="en-GB"/>
              <a:t> (</a:t>
            </a:r>
            <a:r>
              <a:rPr lang="en-GB" dirty="0"/>
              <a:t>PG53642)</a:t>
            </a:r>
          </a:p>
          <a:p>
            <a:r>
              <a:rPr lang="en-GB" dirty="0"/>
              <a:t>Ricardo Oliveira (PG54177)</a:t>
            </a:r>
          </a:p>
          <a:p>
            <a:r>
              <a:rPr lang="en-GB" dirty="0"/>
              <a:t>Rodrigo Freitas (PG54197)</a:t>
            </a:r>
          </a:p>
        </p:txBody>
      </p:sp>
    </p:spTree>
    <p:extLst>
      <p:ext uri="{BB962C8B-B14F-4D97-AF65-F5344CB8AC3E}">
        <p14:creationId xmlns:p14="http://schemas.microsoft.com/office/powerpoint/2010/main" val="581109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Content Placeholder 4" descr="A graph of co2 emissions&#10;&#10;Description automatically generated">
            <a:extLst>
              <a:ext uri="{FF2B5EF4-FFF2-40B4-BE49-F238E27FC236}">
                <a16:creationId xmlns:a16="http://schemas.microsoft.com/office/drawing/2014/main" id="{D7BCCADF-5885-EEA0-E510-080FD158E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553" y="505224"/>
            <a:ext cx="3849257" cy="30601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DC8B2-CA94-6146-64E5-6682BEA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656522" cy="1767141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Análise dos dados</a:t>
            </a:r>
          </a:p>
        </p:txBody>
      </p:sp>
      <p:pic>
        <p:nvPicPr>
          <p:cNvPr id="7" name="Picture 6" descr="A graph of gas emissions&#10;&#10;Description automatically generated">
            <a:extLst>
              <a:ext uri="{FF2B5EF4-FFF2-40B4-BE49-F238E27FC236}">
                <a16:creationId xmlns:a16="http://schemas.microsoft.com/office/drawing/2014/main" id="{FC076057-C598-8E63-4864-8756CE863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663" y="505223"/>
            <a:ext cx="3850310" cy="306016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348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Picture 9" descr="A graph of a graph showing a number of fuel consumption&#10;&#10;Description automatically generated with medium confidence">
            <a:extLst>
              <a:ext uri="{FF2B5EF4-FFF2-40B4-BE49-F238E27FC236}">
                <a16:creationId xmlns:a16="http://schemas.microsoft.com/office/drawing/2014/main" id="{1D774F9D-E2D4-E5BF-07BD-852FE511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855" y="505224"/>
            <a:ext cx="4340652" cy="30601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F5801-874B-4D8E-C2A2-8688CDE2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9728441" cy="1767141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Análise dos dados</a:t>
            </a:r>
          </a:p>
        </p:txBody>
      </p:sp>
      <p:pic>
        <p:nvPicPr>
          <p:cNvPr id="8" name="Content Placeholder 7" descr="A diagram of different colored boxes&#10;&#10;Description automatically generated">
            <a:extLst>
              <a:ext uri="{FF2B5EF4-FFF2-40B4-BE49-F238E27FC236}">
                <a16:creationId xmlns:a16="http://schemas.microsoft.com/office/drawing/2014/main" id="{A48C607E-78D4-5CAE-D5CC-E6E626252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247" y="505223"/>
            <a:ext cx="4451141" cy="306016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P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28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1802B-0FC4-9971-19A2-F85EC32A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3200"/>
              <a:t>Análise de dados</a:t>
            </a:r>
          </a:p>
        </p:txBody>
      </p:sp>
      <p:pic>
        <p:nvPicPr>
          <p:cNvPr id="5" name="Content Placeholder 4" descr="A purple square with white text&#10;&#10;Description automatically generated">
            <a:extLst>
              <a:ext uri="{FF2B5EF4-FFF2-40B4-BE49-F238E27FC236}">
                <a16:creationId xmlns:a16="http://schemas.microsoft.com/office/drawing/2014/main" id="{109ACFB7-B146-1006-7AAC-E45C5D9FC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48" y="640080"/>
            <a:ext cx="4428570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930A66-8A4A-F091-F320-52E82BD8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existem</a:t>
            </a:r>
            <a:r>
              <a:rPr lang="en-US" sz="1600" dirty="0"/>
              <a:t> missing values no dataset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10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FF94-FACD-DBD7-12AC-8DFAFE82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60" y="-19106"/>
            <a:ext cx="10058400" cy="1609344"/>
          </a:xfrm>
        </p:spPr>
        <p:txBody>
          <a:bodyPr/>
          <a:lstStyle/>
          <a:p>
            <a:r>
              <a:rPr lang="en-GB" dirty="0" err="1"/>
              <a:t>Tratamento</a:t>
            </a:r>
            <a:r>
              <a:rPr lang="en-GB" dirty="0"/>
              <a:t> dos dados</a:t>
            </a:r>
            <a:endParaRPr lang="pt-P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49C1D-95B1-D424-74EE-32CCC5258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5712"/>
            <a:ext cx="7772400" cy="703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51447-1850-CE13-179E-475EDCD7A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21772"/>
            <a:ext cx="7772400" cy="703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2EB9BE-C7A7-7433-667E-46F9C8DFD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437467"/>
            <a:ext cx="7772400" cy="27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1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5-1ED5-7832-5BDF-C8352BC4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5932E-2426-73C7-3771-1A1033F3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4" y="1316839"/>
            <a:ext cx="9674572" cy="432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BDB26F-30C2-FE20-80BB-9B74FF07E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84901"/>
            <a:ext cx="7772400" cy="48881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99C9CD-A625-C665-8F4B-5CE9E442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067857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48C2C1-08D2-5477-1E5E-726A09B4E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20" y="4011543"/>
            <a:ext cx="5434740" cy="1834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979214-6535-4F08-FD66-591B6985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0" y="1114537"/>
            <a:ext cx="5434173" cy="190041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A0AEB7-DA7E-C39C-5543-7B528B9BB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526B0-DF6B-99B8-A7CB-167BE9B61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111" y="2404295"/>
            <a:ext cx="5608912" cy="20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DD52097-1BBF-12F7-FE79-5C6C71FE8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6338" y="1142635"/>
            <a:ext cx="6652727" cy="562546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02497E-AE90-4CC9-E071-37673E4F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135439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6268B966-CBAB-68EA-AF1E-D18E2EDE2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5171" y="1292591"/>
            <a:ext cx="5166189" cy="436846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0902C-C9FD-E05E-68A7-C8AB4B669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23" y="2233813"/>
            <a:ext cx="6009526" cy="17677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917F9C1-54D0-C4A7-F03E-A020A221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752"/>
            <a:ext cx="10058400" cy="1609344"/>
          </a:xfrm>
        </p:spPr>
        <p:txBody>
          <a:bodyPr/>
          <a:lstStyle/>
          <a:p>
            <a:r>
              <a:rPr lang="pt-PT" dirty="0"/>
              <a:t>Tratamento de dados</a:t>
            </a:r>
          </a:p>
        </p:txBody>
      </p:sp>
    </p:spTree>
    <p:extLst>
      <p:ext uri="{BB962C8B-B14F-4D97-AF65-F5344CB8AC3E}">
        <p14:creationId xmlns:p14="http://schemas.microsoft.com/office/powerpoint/2010/main" val="321919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0C7FF-CC8E-EAEF-623E-1FE90A5E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Modelos de classificação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EA1E6-A3D0-A955-09C7-597A9D689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2" y="2640171"/>
            <a:ext cx="10911496" cy="1577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4E662-C314-A07D-AE3E-439174EC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3" y="4396735"/>
            <a:ext cx="10856295" cy="7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27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DE155-D624-157C-EE64-99424AEE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Introdução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0FE71-3EF4-FEA9-8794-E80F0D05A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Dataset e </a:t>
            </a:r>
            <a:r>
              <a:rPr lang="en-GB" dirty="0" err="1"/>
              <a:t>metedologia</a:t>
            </a:r>
            <a:r>
              <a:rPr lang="en-GB" dirty="0"/>
              <a:t> </a:t>
            </a:r>
            <a:r>
              <a:rPr lang="en-GB" dirty="0" err="1"/>
              <a:t>escolhidas</a:t>
            </a:r>
            <a:endParaRPr lang="en-GB" dirty="0"/>
          </a:p>
          <a:p>
            <a:r>
              <a:rPr lang="en-GB" dirty="0" err="1"/>
              <a:t>Análise</a:t>
            </a:r>
            <a:r>
              <a:rPr lang="en-GB" dirty="0"/>
              <a:t> dos dados</a:t>
            </a:r>
          </a:p>
          <a:p>
            <a:r>
              <a:rPr lang="en-GB" dirty="0" err="1"/>
              <a:t>Tratamento</a:t>
            </a:r>
            <a:r>
              <a:rPr lang="en-GB" dirty="0"/>
              <a:t> dos dados</a:t>
            </a:r>
          </a:p>
          <a:p>
            <a:r>
              <a:rPr lang="pt-PT" dirty="0"/>
              <a:t>Modelos</a:t>
            </a:r>
            <a:r>
              <a:rPr lang="en-GB" dirty="0"/>
              <a:t> de </a:t>
            </a:r>
            <a:r>
              <a:rPr lang="en-GB" dirty="0" err="1"/>
              <a:t>classificação</a:t>
            </a:r>
            <a:endParaRPr lang="en-GB" dirty="0"/>
          </a:p>
          <a:p>
            <a:r>
              <a:rPr lang="en-GB" dirty="0" err="1"/>
              <a:t>Conclusão</a:t>
            </a:r>
            <a:endParaRPr lang="en-GB" dirty="0"/>
          </a:p>
          <a:p>
            <a:pPr marL="0" indent="0">
              <a:buNone/>
            </a:pP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4044628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8587-3052-F130-AD07-5F2EABF7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78" y="-70972"/>
            <a:ext cx="10058400" cy="1609344"/>
          </a:xfrm>
        </p:spPr>
        <p:txBody>
          <a:bodyPr/>
          <a:lstStyle/>
          <a:p>
            <a:r>
              <a:rPr lang="pt-PT" dirty="0"/>
              <a:t>Modelos de classificação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9E21-3FF2-950E-9174-9B087D06E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57" y="1772087"/>
            <a:ext cx="10058400" cy="4050792"/>
          </a:xfrm>
        </p:spPr>
        <p:txBody>
          <a:bodyPr/>
          <a:lstStyle/>
          <a:p>
            <a:r>
              <a:rPr lang="pt-PT" dirty="0"/>
              <a:t>Linear </a:t>
            </a:r>
            <a:r>
              <a:rPr lang="pt-PT" dirty="0" err="1"/>
              <a:t>Regression</a:t>
            </a:r>
            <a:r>
              <a:rPr lang="pt-PT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88193-1432-2255-02C5-22EAB2C14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7" y="2438307"/>
            <a:ext cx="7772400" cy="1046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93059-6C48-172D-8D66-4054922B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57" y="3617107"/>
            <a:ext cx="7084306" cy="661000"/>
          </a:xfrm>
          <a:prstGeom prst="rect">
            <a:avLst/>
          </a:prstGeom>
        </p:spPr>
      </p:pic>
      <p:pic>
        <p:nvPicPr>
          <p:cNvPr id="9" name="Picture 8" descr="A graph with a line of dots&#10;&#10;Description automatically generated with medium confidence">
            <a:extLst>
              <a:ext uri="{FF2B5EF4-FFF2-40B4-BE49-F238E27FC236}">
                <a16:creationId xmlns:a16="http://schemas.microsoft.com/office/drawing/2014/main" id="{6BADEA5D-D092-D251-76CA-D2B9B921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743" y="1530350"/>
            <a:ext cx="505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8587-3052-F130-AD07-5F2EABF7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78" y="-70972"/>
            <a:ext cx="10058400" cy="1609344"/>
          </a:xfrm>
        </p:spPr>
        <p:txBody>
          <a:bodyPr/>
          <a:lstStyle/>
          <a:p>
            <a:r>
              <a:rPr lang="pt-PT" dirty="0"/>
              <a:t>Modelos de classificação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9E21-3FF2-950E-9174-9B087D06E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57" y="1772087"/>
            <a:ext cx="10058400" cy="4050792"/>
          </a:xfrm>
        </p:spPr>
        <p:txBody>
          <a:bodyPr/>
          <a:lstStyle/>
          <a:p>
            <a:r>
              <a:rPr lang="pt-PT" dirty="0" err="1"/>
              <a:t>Random</a:t>
            </a:r>
            <a:r>
              <a:rPr lang="pt-PT" dirty="0"/>
              <a:t> </a:t>
            </a:r>
            <a:r>
              <a:rPr lang="pt-PT" dirty="0" err="1"/>
              <a:t>Forest</a:t>
            </a:r>
            <a:r>
              <a:rPr lang="pt-PT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1939A-E3EC-C54A-E4B3-B78DB66D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46" y="2494676"/>
            <a:ext cx="10728107" cy="26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92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8587-3052-F130-AD07-5F2EABF7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8044"/>
            <a:ext cx="10058400" cy="1609344"/>
          </a:xfrm>
        </p:spPr>
        <p:txBody>
          <a:bodyPr/>
          <a:lstStyle/>
          <a:p>
            <a:r>
              <a:rPr lang="pt-PT" dirty="0"/>
              <a:t>Modelos de classificação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9E21-3FF2-950E-9174-9B087D06E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36" y="759761"/>
            <a:ext cx="10058400" cy="4050792"/>
          </a:xfrm>
        </p:spPr>
        <p:txBody>
          <a:bodyPr/>
          <a:lstStyle/>
          <a:p>
            <a:r>
              <a:rPr lang="pt-PT" dirty="0" err="1"/>
              <a:t>Grid</a:t>
            </a:r>
            <a:r>
              <a:rPr lang="pt-PT" dirty="0"/>
              <a:t> </a:t>
            </a:r>
            <a:r>
              <a:rPr lang="pt-PT" dirty="0" err="1"/>
              <a:t>Search</a:t>
            </a:r>
            <a:r>
              <a:rPr lang="pt-PT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D51DD-123A-2381-A1D9-F71DD9CC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4" y="834979"/>
            <a:ext cx="7772400" cy="2087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B8F33-F10C-6230-0D32-E67BE2D6D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42" y="3248176"/>
            <a:ext cx="6863232" cy="327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8587-3052-F130-AD07-5F2EABF7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8044"/>
            <a:ext cx="10058400" cy="1609344"/>
          </a:xfrm>
        </p:spPr>
        <p:txBody>
          <a:bodyPr/>
          <a:lstStyle/>
          <a:p>
            <a:r>
              <a:rPr lang="pt-PT" dirty="0"/>
              <a:t>Modelos de classificação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9E21-3FF2-950E-9174-9B087D06E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77" y="749822"/>
            <a:ext cx="10058400" cy="4050792"/>
          </a:xfrm>
        </p:spPr>
        <p:txBody>
          <a:bodyPr/>
          <a:lstStyle/>
          <a:p>
            <a:r>
              <a:rPr lang="pt-PT" dirty="0"/>
              <a:t>SVR: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A170F-25EA-9150-66FF-80EFBF16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783" y="951367"/>
            <a:ext cx="7772400" cy="1317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13109-8C37-C613-E784-7DDAAA035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023" y="2950824"/>
            <a:ext cx="7772400" cy="29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56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01A7-7F71-37B0-1877-D8CEF02B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4988"/>
            <a:ext cx="10058400" cy="1609344"/>
          </a:xfrm>
        </p:spPr>
        <p:txBody>
          <a:bodyPr/>
          <a:lstStyle/>
          <a:p>
            <a:r>
              <a:rPr lang="pt-PT" dirty="0"/>
              <a:t>Modelos de Classificação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49026A-A3EF-7819-99BF-6DAF885A4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17" y="850440"/>
            <a:ext cx="7298900" cy="2401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4A71DE-93A3-818A-D4E6-65D5A059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77" y="3504721"/>
            <a:ext cx="8602279" cy="2401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137D3-B543-16F4-6DB5-BA676CD097C5}"/>
              </a:ext>
            </a:extLst>
          </p:cNvPr>
          <p:cNvSpPr txBox="1"/>
          <p:nvPr/>
        </p:nvSpPr>
        <p:spPr>
          <a:xfrm>
            <a:off x="7964814" y="1600200"/>
            <a:ext cx="209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Linear </a:t>
            </a:r>
            <a:r>
              <a:rPr lang="pt-PT" dirty="0" err="1"/>
              <a:t>Regression</a:t>
            </a:r>
            <a:endParaRPr lang="pt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0E13C-8A3D-AF6F-7848-ACC44352A308}"/>
              </a:ext>
            </a:extLst>
          </p:cNvPr>
          <p:cNvSpPr txBox="1"/>
          <p:nvPr/>
        </p:nvSpPr>
        <p:spPr>
          <a:xfrm>
            <a:off x="729587" y="4520942"/>
            <a:ext cx="174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Random</a:t>
            </a:r>
            <a:r>
              <a:rPr lang="pt-PT" dirty="0"/>
              <a:t> </a:t>
            </a:r>
            <a:r>
              <a:rPr lang="pt-PT" dirty="0" err="1"/>
              <a:t>Forest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4599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3BDA0-A3AB-18C0-EB4A-DFBAB426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0" y="789432"/>
            <a:ext cx="7772400" cy="2297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17ED26-4534-31CA-4E2C-BA985D27A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30" y="3429000"/>
            <a:ext cx="7772400" cy="23140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FF0F5B-C8A5-1043-7644-A0F7FFFB1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4988"/>
            <a:ext cx="10058400" cy="1609344"/>
          </a:xfrm>
        </p:spPr>
        <p:txBody>
          <a:bodyPr/>
          <a:lstStyle/>
          <a:p>
            <a:r>
              <a:rPr lang="pt-PT" dirty="0"/>
              <a:t>Modelos de Classificação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EEC32-82C8-012F-6ACE-CB2CD5FFFDF8}"/>
              </a:ext>
            </a:extLst>
          </p:cNvPr>
          <p:cNvSpPr txBox="1"/>
          <p:nvPr/>
        </p:nvSpPr>
        <p:spPr>
          <a:xfrm>
            <a:off x="8843000" y="1568798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Grid</a:t>
            </a:r>
            <a:r>
              <a:rPr lang="pt-PT" dirty="0"/>
              <a:t> </a:t>
            </a:r>
            <a:r>
              <a:rPr lang="pt-PT" dirty="0" err="1"/>
              <a:t>Search</a:t>
            </a:r>
            <a:endParaRPr lang="pt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66027-03DF-B876-E97A-E91DECEE84E0}"/>
              </a:ext>
            </a:extLst>
          </p:cNvPr>
          <p:cNvSpPr txBox="1"/>
          <p:nvPr/>
        </p:nvSpPr>
        <p:spPr>
          <a:xfrm>
            <a:off x="1663603" y="44013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SVR</a:t>
            </a:r>
          </a:p>
        </p:txBody>
      </p:sp>
    </p:spTree>
    <p:extLst>
      <p:ext uri="{BB962C8B-B14F-4D97-AF65-F5344CB8AC3E}">
        <p14:creationId xmlns:p14="http://schemas.microsoft.com/office/powerpoint/2010/main" val="2505111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B5B5-0946-9781-11DF-82A4DCA04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Checkpoint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304BE-A4CF-7BEC-D768-1C085E602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480" y="3707253"/>
            <a:ext cx="7891272" cy="1069848"/>
          </a:xfrm>
        </p:spPr>
        <p:txBody>
          <a:bodyPr>
            <a:normAutofit/>
          </a:bodyPr>
          <a:lstStyle/>
          <a:p>
            <a:r>
              <a:rPr lang="en-PT" dirty="0"/>
              <a:t>Dados e Aprendizagem Automática</a:t>
            </a:r>
          </a:p>
        </p:txBody>
      </p:sp>
      <p:pic>
        <p:nvPicPr>
          <p:cNvPr id="5" name="Picture 4" descr="A white lines on a brown background&#10;&#10;Description automatically generated">
            <a:extLst>
              <a:ext uri="{FF2B5EF4-FFF2-40B4-BE49-F238E27FC236}">
                <a16:creationId xmlns:a16="http://schemas.microsoft.com/office/drawing/2014/main" id="{428E123F-022B-DA0B-AFEF-7FED43A1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571500"/>
            <a:ext cx="1968500" cy="102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B9FEC-CE3D-3EB5-0A5D-4D315FAA03F0}"/>
              </a:ext>
            </a:extLst>
          </p:cNvPr>
          <p:cNvSpPr txBox="1"/>
          <p:nvPr/>
        </p:nvSpPr>
        <p:spPr>
          <a:xfrm>
            <a:off x="1051560" y="4728589"/>
            <a:ext cx="3273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Millena</a:t>
            </a:r>
            <a:r>
              <a:rPr lang="en-GB" dirty="0"/>
              <a:t> Santos (PG54107)</a:t>
            </a:r>
          </a:p>
          <a:p>
            <a:r>
              <a:rPr lang="en-GB" dirty="0"/>
              <a:t>Rita </a:t>
            </a:r>
            <a:r>
              <a:rPr lang="en-GB" dirty="0" err="1"/>
              <a:t>Vaz</a:t>
            </a:r>
            <a:r>
              <a:rPr lang="en-GB" dirty="0"/>
              <a:t>(PG53642)</a:t>
            </a:r>
          </a:p>
          <a:p>
            <a:r>
              <a:rPr lang="en-GB" dirty="0"/>
              <a:t>Ricardo Oliveira (PG54177)</a:t>
            </a:r>
          </a:p>
          <a:p>
            <a:r>
              <a:rPr lang="en-GB" dirty="0"/>
              <a:t>Rodrigo Freitas (PG54197)</a:t>
            </a:r>
          </a:p>
        </p:txBody>
      </p:sp>
    </p:spTree>
    <p:extLst>
      <p:ext uri="{BB962C8B-B14F-4D97-AF65-F5344CB8AC3E}">
        <p14:creationId xmlns:p14="http://schemas.microsoft.com/office/powerpoint/2010/main" val="398036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7EF3-E618-5367-873A-4EB68A97B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Dataset e </a:t>
            </a:r>
            <a:r>
              <a:rPr lang="en-GB" dirty="0" err="1"/>
              <a:t>metedologia</a:t>
            </a:r>
            <a:r>
              <a:rPr lang="en-GB" dirty="0"/>
              <a:t> </a:t>
            </a:r>
            <a:r>
              <a:rPr lang="en-GB" dirty="0" err="1"/>
              <a:t>escolhidas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6CAED-0818-52C8-6760-FCCA43885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Dataset</a:t>
            </a:r>
            <a:r>
              <a:rPr lang="pt-PT" dirty="0"/>
              <a:t> : </a:t>
            </a:r>
            <a:r>
              <a:rPr lang="pt-PT" dirty="0">
                <a:hlinkClick r:id="rId2"/>
              </a:rPr>
              <a:t>CO2 Emission by Vehicles</a:t>
            </a:r>
            <a:endParaRPr lang="pt-PT" dirty="0"/>
          </a:p>
          <a:p>
            <a:pPr lvl="1">
              <a:buFont typeface="Wingdings" pitchFamily="2" charset="2"/>
              <a:buChar char="v"/>
            </a:pPr>
            <a:r>
              <a:rPr lang="pt-PT" dirty="0"/>
              <a:t>7 anos;</a:t>
            </a:r>
          </a:p>
          <a:p>
            <a:pPr lvl="1">
              <a:buFont typeface="Wingdings" pitchFamily="2" charset="2"/>
              <a:buChar char="v"/>
            </a:pPr>
            <a:r>
              <a:rPr lang="pt-PT" dirty="0"/>
              <a:t>Canadá;</a:t>
            </a:r>
          </a:p>
          <a:p>
            <a:pPr lvl="1">
              <a:buFont typeface="Wingdings" pitchFamily="2" charset="2"/>
              <a:buChar char="v"/>
            </a:pPr>
            <a:r>
              <a:rPr lang="pt-PT" dirty="0"/>
              <a:t>7358 registos;</a:t>
            </a:r>
          </a:p>
          <a:p>
            <a:pPr lvl="1">
              <a:buFont typeface="Wingdings" pitchFamily="2" charset="2"/>
              <a:buChar char="v"/>
            </a:pPr>
            <a:r>
              <a:rPr lang="pt-PT" dirty="0"/>
              <a:t>12 </a:t>
            </a:r>
            <a:r>
              <a:rPr lang="pt-PT" dirty="0" err="1"/>
              <a:t>features</a:t>
            </a:r>
            <a:r>
              <a:rPr lang="pt-PT" dirty="0"/>
              <a:t>;</a:t>
            </a:r>
          </a:p>
          <a:p>
            <a:pPr marL="274320" lvl="1" indent="0">
              <a:buNone/>
            </a:pPr>
            <a:endParaRPr lang="pt-PT" dirty="0"/>
          </a:p>
          <a:p>
            <a:r>
              <a:rPr lang="pt-PT" dirty="0"/>
              <a:t>Metodologia: </a:t>
            </a:r>
            <a:r>
              <a:rPr lang="pt-PT" dirty="0">
                <a:hlinkClick r:id="rId3"/>
              </a:rPr>
              <a:t>SEMMA</a:t>
            </a:r>
            <a:endParaRPr lang="pt-PT" dirty="0"/>
          </a:p>
          <a:p>
            <a:pPr marL="0" indent="0">
              <a:buNone/>
            </a:pPr>
            <a:r>
              <a:rPr lang="pt-P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6170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80CB-1BD5-269F-3281-ABCD734B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5E882-C66C-AF58-10DA-2E8F7E1E0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 err="1"/>
              <a:t>Features</a:t>
            </a:r>
            <a:r>
              <a:rPr lang="pt-PT" dirty="0"/>
              <a:t>:</a:t>
            </a: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Make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Companhia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Veículo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Model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Modelo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Carro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Vehicle Class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Classe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veículo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dependendo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da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sua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utilidade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capacidade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e peso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Engine Size(L)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Tamanho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do motor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utilizado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em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litros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Cylinders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Número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cilindros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Transmission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Tipo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transmissão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com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número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mudanças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Fuel Type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Tipo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usado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Fuel Consumption City (L/100 km)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estradas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urbanas</a:t>
            </a:r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Fuel Consumption Hwy (L/100 km)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nas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autoestradas</a:t>
            </a:r>
            <a:endParaRPr lang="en-GB" dirty="0">
              <a:latin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Fuel Consumption Comb (L/100 km)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combinado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combustível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(55%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, 45%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autoestradas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)</a:t>
            </a: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Fuel Consumption Comb (mpg)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O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Consumo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combinado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combustive</a:t>
            </a:r>
          </a:p>
          <a:p>
            <a:pPr lvl="1">
              <a:buFont typeface="Wingdings" pitchFamily="2" charset="2"/>
              <a:buChar char="v"/>
            </a:pPr>
            <a:r>
              <a:rPr lang="en-GB" b="1" i="0" u="none" strike="noStrike" dirty="0">
                <a:effectLst/>
                <a:latin typeface="Arial" panose="020B0604020202020204" pitchFamily="34" charset="0"/>
              </a:rPr>
              <a:t>CO2 Emissions(g/km)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Quantidade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GB" b="0" i="0" u="none" strike="noStrike" dirty="0" err="1">
                <a:effectLst/>
                <a:latin typeface="Arial" panose="020B0604020202020204" pitchFamily="34" charset="0"/>
              </a:rPr>
              <a:t>Emissões</a:t>
            </a:r>
            <a:r>
              <a:rPr lang="en-GB" b="0" i="0" u="none" strike="noStrike" dirty="0">
                <a:effectLst/>
                <a:latin typeface="Arial" panose="020B0604020202020204" pitchFamily="34" charset="0"/>
              </a:rPr>
              <a:t> de CO</a:t>
            </a:r>
          </a:p>
          <a:p>
            <a:pPr lvl="1"/>
            <a:endParaRPr lang="en-GB" b="0" i="0" u="none" strike="noStrike" dirty="0">
              <a:effectLst/>
              <a:latin typeface="Arial" panose="020B0604020202020204" pitchFamily="34" charset="0"/>
            </a:endParaRP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9044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ABFB-3AD9-EE44-1967-FF0E792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Análise dos 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E026FB-49D6-5ABC-CD69-5A2176122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283" y="2120900"/>
            <a:ext cx="9421783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4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0E3E-88C0-35BB-834E-02A58897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09" y="1747"/>
            <a:ext cx="10058400" cy="1609344"/>
          </a:xfrm>
        </p:spPr>
        <p:txBody>
          <a:bodyPr/>
          <a:lstStyle/>
          <a:p>
            <a:r>
              <a:rPr lang="pt-PT" dirty="0"/>
              <a:t>Análise dos 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F6816D-9F44-B3A1-0C26-81ED14FA3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49" y="1173613"/>
            <a:ext cx="10058400" cy="2479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37FF9C-F7D4-7C22-9168-599460B0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0" y="3808110"/>
            <a:ext cx="10058399" cy="24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424E-F684-4126-F14C-F587D37D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296204"/>
            <a:ext cx="10058400" cy="1609344"/>
          </a:xfrm>
        </p:spPr>
        <p:txBody>
          <a:bodyPr/>
          <a:lstStyle/>
          <a:p>
            <a:r>
              <a:rPr lang="pt-PT" dirty="0"/>
              <a:t>Análise dos dados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85F557-1738-2ED3-B224-6DAC38000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313140"/>
            <a:ext cx="10058400" cy="1705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08799-CC6F-52FD-EF08-EEE981346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34908"/>
            <a:ext cx="7772400" cy="25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1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6AAD2-436C-5BC1-E314-CF59203A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3200" dirty="0"/>
              <a:t>Análise dos dados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B980A3A-5BD1-23DD-36F7-38818A15C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083" y="640080"/>
            <a:ext cx="5588101" cy="558810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F0FD97-4824-D433-F343-FA382431B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A feature Fuel Consumption City (L/100km) </a:t>
            </a:r>
            <a:r>
              <a:rPr lang="en-US" sz="1600" dirty="0" err="1"/>
              <a:t>contém</a:t>
            </a:r>
            <a:r>
              <a:rPr lang="en-US" sz="1600" dirty="0"/>
              <a:t> </a:t>
            </a:r>
            <a:r>
              <a:rPr lang="en-US" sz="1600" dirty="0" err="1"/>
              <a:t>distribuição</a:t>
            </a:r>
            <a:r>
              <a:rPr lang="en-US" sz="1600" dirty="0"/>
              <a:t> linear com as features Fuel Consumption Hwy (L/100km) e Fuel Consumption Comb (L/100km). </a:t>
            </a:r>
            <a:r>
              <a:rPr lang="en-US" sz="1600" dirty="0" err="1"/>
              <a:t>Enquanto</a:t>
            </a:r>
            <a:r>
              <a:rPr lang="en-US" sz="1600" dirty="0"/>
              <a:t> que, a feature Fuel Consumption Comb(mpg) </a:t>
            </a:r>
            <a:r>
              <a:rPr lang="en-US" sz="1600" dirty="0" err="1"/>
              <a:t>contém</a:t>
            </a:r>
            <a:r>
              <a:rPr lang="en-US" sz="1600" dirty="0"/>
              <a:t> </a:t>
            </a:r>
            <a:r>
              <a:rPr lang="en-US" sz="1600" dirty="0" err="1"/>
              <a:t>proporcionalidade</a:t>
            </a:r>
            <a:r>
              <a:rPr lang="en-US" sz="1600" dirty="0"/>
              <a:t> </a:t>
            </a:r>
            <a:r>
              <a:rPr lang="en-US" sz="1600" dirty="0" err="1"/>
              <a:t>inversa</a:t>
            </a:r>
            <a:r>
              <a:rPr lang="en-US" sz="1600" dirty="0"/>
              <a:t> com as features Fuel Consumption City (L/100km), Fuel Consumption Hwy e Fuel Consumption Comb(L/100km)</a:t>
            </a:r>
            <a:br>
              <a:rPr lang="en-US" sz="1600" dirty="0"/>
            </a:b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093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F1930-628D-F19F-63B8-5ADCC28F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pt-PT" sz="3200"/>
              <a:t>Análise dos dados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B3F229-3212-BF07-8244-C4C104458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9" y="640080"/>
            <a:ext cx="6593629" cy="5588101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A2CE85C-EA0E-7AD3-2D8D-835AC8BA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 err="1"/>
              <a:t>Existem</a:t>
            </a:r>
            <a:r>
              <a:rPr lang="en-US" sz="1600" dirty="0"/>
              <a:t> </a:t>
            </a:r>
            <a:r>
              <a:rPr lang="en-US" sz="1600" dirty="0" err="1"/>
              <a:t>três</a:t>
            </a:r>
            <a:r>
              <a:rPr lang="en-US" sz="1600" dirty="0"/>
              <a:t> features que </a:t>
            </a:r>
            <a:r>
              <a:rPr lang="en-US" sz="1600" dirty="0" err="1"/>
              <a:t>compartilham</a:t>
            </a:r>
            <a:r>
              <a:rPr lang="en-US" sz="1600" dirty="0"/>
              <a:t> </a:t>
            </a:r>
            <a:r>
              <a:rPr lang="en-US" sz="1600" dirty="0" err="1"/>
              <a:t>bastantes</a:t>
            </a:r>
            <a:r>
              <a:rPr lang="en-US" sz="1600" dirty="0"/>
              <a:t> </a:t>
            </a:r>
            <a:r>
              <a:rPr lang="en-US" sz="1600" dirty="0" err="1"/>
              <a:t>semelhanças</a:t>
            </a:r>
            <a:r>
              <a:rPr lang="en-US" sz="1600" dirty="0"/>
              <a:t>, </a:t>
            </a:r>
            <a:r>
              <a:rPr lang="en-US" sz="1600" dirty="0" err="1"/>
              <a:t>nomeadamente</a:t>
            </a:r>
            <a:r>
              <a:rPr lang="en-US" sz="1600" dirty="0"/>
              <a:t> Fuel Consumption City (L/100km), Fuel Consumption Comb (L/100km) e Fuel Consumption Comb(L/100km)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50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{99D61712-0355-D541-8BCE-A07DE896B277}tf10001070</Template>
  <TotalTime>107</TotalTime>
  <Words>421</Words>
  <Application>Microsoft Macintosh PowerPoint</Application>
  <PresentationFormat>Widescreen</PresentationFormat>
  <Paragraphs>73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Checkpoint 1</vt:lpstr>
      <vt:lpstr>Introdução</vt:lpstr>
      <vt:lpstr> Dataset e metedologia escolhidas</vt:lpstr>
      <vt:lpstr>Análise dos dados</vt:lpstr>
      <vt:lpstr>Análise dos dados</vt:lpstr>
      <vt:lpstr>Análise dos dados</vt:lpstr>
      <vt:lpstr>Análise dos dados</vt:lpstr>
      <vt:lpstr>Análise dos dados</vt:lpstr>
      <vt:lpstr>Análise dos dados</vt:lpstr>
      <vt:lpstr>Análise dos dados</vt:lpstr>
      <vt:lpstr>Análise dos dados</vt:lpstr>
      <vt:lpstr>Análise de dados</vt:lpstr>
      <vt:lpstr>Tratamento dos dados</vt:lpstr>
      <vt:lpstr>Tratamento de dados</vt:lpstr>
      <vt:lpstr>Tratamento de dados</vt:lpstr>
      <vt:lpstr>Tratamento de dados</vt:lpstr>
      <vt:lpstr>Tratamento de dados</vt:lpstr>
      <vt:lpstr>Tratamento de dados</vt:lpstr>
      <vt:lpstr>Modelos de classificação</vt:lpstr>
      <vt:lpstr>Modelos de classificação</vt:lpstr>
      <vt:lpstr>Modelos de classificação</vt:lpstr>
      <vt:lpstr>Modelos de classificação</vt:lpstr>
      <vt:lpstr>Modelos de classificação</vt:lpstr>
      <vt:lpstr>Modelos de Classificação</vt:lpstr>
      <vt:lpstr>Modelos de Classificação</vt:lpstr>
      <vt:lpstr>Checkpoint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Checkpoint 1</dc:title>
  <dc:creator>Rodrigo Jose Teixeira Freitas</dc:creator>
  <cp:lastModifiedBy>Rodrigo Jose Teixeira Freitas</cp:lastModifiedBy>
  <cp:revision>4</cp:revision>
  <dcterms:created xsi:type="dcterms:W3CDTF">2023-11-22T15:59:40Z</dcterms:created>
  <dcterms:modified xsi:type="dcterms:W3CDTF">2023-11-22T21:56:21Z</dcterms:modified>
</cp:coreProperties>
</file>